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3"/>
    <p:sldMasterId id="2147483662" r:id="rId4"/>
    <p:sldMasterId id="2147483675" r:id="rId5"/>
    <p:sldMasterId id="2147483679" r:id="rId6"/>
    <p:sldMasterId id="2147483683" r:id="rId7"/>
    <p:sldMasterId id="2147483650" r:id="rId8"/>
    <p:sldMasterId id="2147483691" r:id="rId9"/>
    <p:sldMasterId id="2147483707" r:id="rId10"/>
  </p:sldMasterIdLst>
  <p:notesMasterIdLst>
    <p:notesMasterId r:id="rId26"/>
  </p:notesMasterIdLst>
  <p:sldIdLst>
    <p:sldId id="320" r:id="rId11"/>
    <p:sldId id="367" r:id="rId12"/>
    <p:sldId id="294" r:id="rId13"/>
    <p:sldId id="349" r:id="rId14"/>
    <p:sldId id="350" r:id="rId15"/>
    <p:sldId id="363" r:id="rId16"/>
    <p:sldId id="368" r:id="rId17"/>
    <p:sldId id="364" r:id="rId18"/>
    <p:sldId id="369" r:id="rId19"/>
    <p:sldId id="362" r:id="rId20"/>
    <p:sldId id="366" r:id="rId21"/>
    <p:sldId id="358" r:id="rId22"/>
    <p:sldId id="359" r:id="rId23"/>
    <p:sldId id="360" r:id="rId24"/>
    <p:sldId id="356" r:id="rId25"/>
  </p:sldIdLst>
  <p:sldSz cx="12192000" cy="6858000"/>
  <p:notesSz cx="6858000" cy="9144000"/>
  <p:embeddedFontLst>
    <p:embeddedFont>
      <p:font typeface="Montserrat" panose="020B0604020202020204" charset="0"/>
      <p:regular r:id="rId27"/>
      <p:bold r:id="rId28"/>
      <p:italic r:id="rId29"/>
      <p:boldItalic r:id="rId30"/>
    </p:embeddedFont>
    <p:embeddedFont>
      <p:font typeface="Calibri Light" panose="020F0302020204030204" pitchFamily="34" charset="0"/>
      <p:regular r:id="rId31"/>
      <p:italic r:id="rId32"/>
    </p:embeddedFont>
    <p:embeddedFont>
      <p:font typeface="Segoe UI Black" panose="020B0A02040204020203" pitchFamily="34" charset="0"/>
      <p:bold r:id="rId33"/>
      <p:bold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D7DD0501-5817-4EE1-A223-C1D03BCF612D}">
          <p14:sldIdLst>
            <p14:sldId id="320"/>
            <p14:sldId id="367"/>
            <p14:sldId id="294"/>
            <p14:sldId id="349"/>
            <p14:sldId id="350"/>
            <p14:sldId id="363"/>
            <p14:sldId id="368"/>
            <p14:sldId id="364"/>
            <p14:sldId id="369"/>
            <p14:sldId id="362"/>
            <p14:sldId id="366"/>
            <p14:sldId id="358"/>
            <p14:sldId id="359"/>
            <p14:sldId id="360"/>
            <p14:sldId id="35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FD7"/>
    <a:srgbClr val="B5DAD1"/>
    <a:srgbClr val="A3D1C7"/>
    <a:srgbClr val="DBEDE9"/>
    <a:srgbClr val="8CA3A6"/>
    <a:srgbClr val="5E777A"/>
    <a:srgbClr val="0000CC"/>
    <a:srgbClr val="597073"/>
    <a:srgbClr val="FF6666"/>
    <a:srgbClr val="7BA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96" autoAdjust="0"/>
    <p:restoredTop sz="94731" autoAdjust="0"/>
  </p:normalViewPr>
  <p:slideViewPr>
    <p:cSldViewPr snapToGrid="0">
      <p:cViewPr varScale="1">
        <p:scale>
          <a:sx n="87" d="100"/>
          <a:sy n="87" d="100"/>
        </p:scale>
        <p:origin x="96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21" Type="http://schemas.openxmlformats.org/officeDocument/2006/relationships/slide" Target="slides/slide11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5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9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Master" Target="slideMasters/slideMaster6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B61BF-5BB7-0E41-A55D-F0B67D33E634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C1757-F069-1543-A1B4-4E009AD014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998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0afe37da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e0afe37da0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2e0afe37da0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4497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1757-F069-1543-A1B4-4E009AD0143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779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1757-F069-1543-A1B4-4E009AD0143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4124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C1757-F069-1543-A1B4-4E009AD0143E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0306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0afe37da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e0afe37da0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2e0afe37da0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4095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955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0afe37da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e0afe37da0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2e0afe37da0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8961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0afe37da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e0afe37da0_1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0" name="Google Shape;210;g2e0afe37da0_1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55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890984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F7FCB1-E317-D479-42DD-97AAD8C86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</p:spPr>
        <p:txBody>
          <a:bodyPr anchor="t" anchorCtr="0"/>
          <a:lstStyle>
            <a:lvl1pPr algn="l">
              <a:defRPr sz="4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02</a:t>
            </a:r>
            <a:br>
              <a:rPr lang="it-IT" dirty="0"/>
            </a:br>
            <a:r>
              <a:rPr lang="it-IT" dirty="0"/>
              <a:t>Inserire il titolo della sezione</a:t>
            </a:r>
          </a:p>
        </p:txBody>
      </p:sp>
    </p:spTree>
    <p:extLst>
      <p:ext uri="{BB962C8B-B14F-4D97-AF65-F5344CB8AC3E}">
        <p14:creationId xmlns:p14="http://schemas.microsoft.com/office/powerpoint/2010/main" val="322729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706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9FB03D-1931-1F7F-738C-6E5C5568B7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</p:spPr>
        <p:txBody>
          <a:bodyPr anchor="t" anchorCtr="0"/>
          <a:lstStyle>
            <a:lvl1pPr algn="l">
              <a:defRPr sz="4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03</a:t>
            </a:r>
            <a:br>
              <a:rPr lang="it-IT" dirty="0"/>
            </a:br>
            <a:r>
              <a:rPr lang="it-IT" dirty="0"/>
              <a:t>Inserire il titolo della sezione</a:t>
            </a:r>
          </a:p>
        </p:txBody>
      </p:sp>
    </p:spTree>
    <p:extLst>
      <p:ext uri="{BB962C8B-B14F-4D97-AF65-F5344CB8AC3E}">
        <p14:creationId xmlns:p14="http://schemas.microsoft.com/office/powerpoint/2010/main" val="1188967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12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F5D774-1198-94CC-3F8E-F14CAE77FD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</p:spPr>
        <p:txBody>
          <a:bodyPr anchor="t" anchorCtr="0"/>
          <a:lstStyle>
            <a:lvl1pPr algn="l">
              <a:defRPr sz="4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04</a:t>
            </a:r>
            <a:br>
              <a:rPr lang="it-IT" dirty="0"/>
            </a:br>
            <a:r>
              <a:rPr lang="it-IT" dirty="0"/>
              <a:t>Inserire il titolo della sezione</a:t>
            </a:r>
          </a:p>
        </p:txBody>
      </p:sp>
    </p:spTree>
    <p:extLst>
      <p:ext uri="{BB962C8B-B14F-4D97-AF65-F5344CB8AC3E}">
        <p14:creationId xmlns:p14="http://schemas.microsoft.com/office/powerpoint/2010/main" val="3826487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584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121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802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177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066D13-FA9E-49D8-AC51-04E29640C3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04F2301-B773-4B76-B75D-EC3E905AD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8BF13A-8C08-4A54-B2B0-DD6137FDC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DEAA3B-ADD5-4CF3-BF34-9315B2C97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7D46FD-957E-45FC-8BBA-0875B354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636528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3BD1C8-D0AC-8440-7473-5C1ADBB48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8" y="1690688"/>
            <a:ext cx="9210262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0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600280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2FC90-B1DB-4A37-B7FA-31E4253FA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50E92D-9727-473B-A622-4AE4C2FF4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F8EB2B-D0D1-4DA7-B6F9-7C00B636E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487C2C-B6BC-4CC9-ABB3-F748823DF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D7575-416C-42E8-BE93-C176B65B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8123664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8827B3-F053-4A10-94A8-67581364C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EADD6A-58CC-4B41-ADC0-D465820E0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97B9BD-4E73-46F8-A365-0DDDB72C5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D7D46E-8BCF-48EA-A105-07C0AA7E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D8D151-56B7-475D-BD57-FB86A5EF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67365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D7CC20-61A6-4E20-A225-E60BEA667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98826F-5EAF-474D-90F7-7A42372EDE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BB92F59-6CDC-4482-9172-F561D98A4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CAAE56F-576E-4C21-B166-1542822A3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3BFEF69-DABB-436C-A71E-489346D03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B7CFA3-AF80-4D5D-916A-01D99FB75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784138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26F98C-3F3B-452F-93CE-2E50A11E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8F27593-938F-4898-BA30-FD5BDCD08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C3C9A88-89B0-4298-B45A-A759A50FA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E38B492-3DBD-480A-8B28-156B53D263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1729273-4F51-47CC-80BA-39CB6BF40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3BCA413-55E6-48D1-9FD9-EF7654672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574C419-04CB-4836-B331-9F0419306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E450CF5-EA9C-4F60-8274-C85F43076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853298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0ADD7C-3B94-49FC-AC93-1A79DDA79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60EE452-46D6-4D00-92F8-98A785F96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045471C-E198-4BDB-97F8-016093F67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D5137DD-4E1D-4936-B538-719F4DB28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656074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915EBE4-278A-4553-9FFE-25341061C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F80CBF0-E145-49E7-8653-0FED60414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B7E2263-B987-4B68-9E6B-D86BD69D0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747764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4C0F88-F42C-45E9-BBEC-E136B5983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053D066-F18E-4B90-921A-5F7EC7180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7104053-D3F6-496D-8F06-0E954E0E2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D55537B-2A75-47F3-81DC-AB245C504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97916E-C5E2-460C-BE62-E474CCBBD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811C4-23BF-406D-8B00-021C7B9A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663455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2EBF12-C5EF-4DD2-918A-0D4820D0B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637BB24-FEEF-41AC-A367-1DEBAE017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783B142-DC4D-4EC8-91E1-2DBFA101E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9524A9A-7DD8-46B5-95C1-DF20A6E3E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75539D9-6D6C-4E57-928F-A6D624338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04B4005-AFCC-4A5F-9360-B2782F90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630684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FB9C7F-DFB5-4505-ADF6-85CCC65B6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5C435E9-AE27-4131-8E23-FECF9AD46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93FA59-D9D6-4858-A953-E46C9507C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BB9C8FE-C99A-47BC-828C-C7DC258F0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D8BEA2-0F52-4A19-BF98-C1008CA5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410085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68E71B0-85F8-471B-87E8-273ED7AC16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821E2FC-586F-493F-B507-AE3BA1797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295FCF-53D2-4FB9-8F7B-C629A02D2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E9E3D9-237C-4BD4-B2CB-395CEFE96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182D81-F1EA-4AC9-9BEB-916858228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75800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CEB2F-3A73-D17B-17C5-94BDEEEFC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197F03-675F-071B-B9CF-A5ECD3715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DED2DBD1-FD3A-2ABE-DEB9-78C137BAE33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43334" y="427105"/>
            <a:ext cx="6172200" cy="5138807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 b="0" i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088292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 i="0">
                <a:solidFill>
                  <a:srgbClr val="58595B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3719C523-FB1B-D04B-9939-3D64859B5556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CLICK TO EDIT MASTER TITLE STYLE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1pPr>
            <a:lvl2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2pPr>
            <a:lvl3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3pPr>
            <a:lvl4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4pPr>
            <a:lvl5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5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text </a:t>
            </a:r>
            <a:r>
              <a:rPr lang="it-IT" dirty="0" err="1"/>
              <a:t>styles</a:t>
            </a:r>
            <a:endParaRPr lang="it-IT" dirty="0"/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162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2">
            <a:extLst>
              <a:ext uri="{FF2B5EF4-FFF2-40B4-BE49-F238E27FC236}">
                <a16:creationId xmlns:a16="http://schemas.microsoft.com/office/drawing/2014/main" id="{3F516F64-75E9-8FC3-1A47-F97C5DA9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613345" y="417581"/>
            <a:ext cx="6172200" cy="514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54DEA5AB-1B05-7D51-321F-4BEE1A7C4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238" y="417581"/>
            <a:ext cx="3625953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10" name="Segnaposto testo 3">
            <a:extLst>
              <a:ext uri="{FF2B5EF4-FFF2-40B4-BE49-F238E27FC236}">
                <a16:creationId xmlns:a16="http://schemas.microsoft.com/office/drawing/2014/main" id="{8A6D20C1-2874-A304-6BA7-277223245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8238" y="2581550"/>
            <a:ext cx="3625954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6DAFF4A-A984-118B-79FF-EB10D6939F3A}"/>
              </a:ext>
            </a:extLst>
          </p:cNvPr>
          <p:cNvSpPr txBox="1"/>
          <p:nvPr userDrawn="1"/>
        </p:nvSpPr>
        <p:spPr>
          <a:xfrm>
            <a:off x="1448790" y="65314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sz="12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7446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 i="0">
                <a:solidFill>
                  <a:srgbClr val="58595B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3719C523-FB1B-D04B-9939-3D64859B5556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CLICK TO EDIT MASTER TITLE STYLE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1pPr>
            <a:lvl2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2pPr>
            <a:lvl3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3pPr>
            <a:lvl4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4pPr>
            <a:lvl5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5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text </a:t>
            </a:r>
            <a:r>
              <a:rPr lang="it-IT" dirty="0" err="1"/>
              <a:t>styles</a:t>
            </a:r>
            <a:endParaRPr lang="it-IT" dirty="0"/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661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>
  <p:cSld name="2_Titolo e contenut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8"/>
          <p:cNvSpPr txBox="1">
            <a:spLocks noGrp="1"/>
          </p:cNvSpPr>
          <p:nvPr>
            <p:ph type="title"/>
          </p:nvPr>
        </p:nvSpPr>
        <p:spPr>
          <a:xfrm>
            <a:off x="543339" y="365125"/>
            <a:ext cx="921026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6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58973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EBB907DC-7EE3-DCA5-85D7-018EB6B9AC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47792" y="2113515"/>
            <a:ext cx="4522580" cy="1315485"/>
          </a:xfrm>
          <a:prstGeom prst="rect">
            <a:avLst/>
          </a:prstGeom>
        </p:spPr>
        <p:txBody>
          <a:bodyPr anchor="t" anchorCtr="0"/>
          <a:lstStyle>
            <a:lvl1pPr algn="l">
              <a:defRPr sz="4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01</a:t>
            </a:r>
            <a:br>
              <a:rPr lang="it-IT" dirty="0"/>
            </a:br>
            <a:r>
              <a:rPr lang="it-IT" dirty="0"/>
              <a:t>Inserire il titolo della sezione</a:t>
            </a:r>
          </a:p>
        </p:txBody>
      </p:sp>
    </p:spTree>
    <p:extLst>
      <p:ext uri="{BB962C8B-B14F-4D97-AF65-F5344CB8AC3E}">
        <p14:creationId xmlns:p14="http://schemas.microsoft.com/office/powerpoint/2010/main" val="178314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438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 i="0">
                <a:solidFill>
                  <a:srgbClr val="58595B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3719C523-FB1B-D04B-9939-3D64859B5556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CLICK TO EDIT MASTER TITLE STYLE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1pPr>
            <a:lvl2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2pPr>
            <a:lvl3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3pPr>
            <a:lvl4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4pPr>
            <a:lvl5pPr>
              <a:lnSpc>
                <a:spcPct val="100000"/>
              </a:lnSpc>
              <a:defRPr sz="1800" b="0" i="0">
                <a:latin typeface="Times New Roman" charset="0"/>
                <a:ea typeface="Times New Roman" charset="0"/>
                <a:cs typeface="Times New Roman" charset="0"/>
              </a:defRPr>
            </a:lvl5pPr>
          </a:lstStyle>
          <a:p>
            <a:pPr lvl="0"/>
            <a:r>
              <a:rPr lang="it-IT" dirty="0"/>
              <a:t>Click to </a:t>
            </a:r>
            <a:r>
              <a:rPr lang="it-IT" dirty="0" err="1"/>
              <a:t>edit</a:t>
            </a:r>
            <a:r>
              <a:rPr lang="it-IT" dirty="0"/>
              <a:t> Master text </a:t>
            </a:r>
            <a:r>
              <a:rPr lang="it-IT" dirty="0" err="1"/>
              <a:t>styles</a:t>
            </a:r>
            <a:endParaRPr lang="it-IT" dirty="0"/>
          </a:p>
          <a:p>
            <a:pPr lvl="1"/>
            <a:r>
              <a:rPr lang="it-IT" dirty="0"/>
              <a:t>Second </a:t>
            </a:r>
            <a:r>
              <a:rPr lang="it-IT" dirty="0" err="1"/>
              <a:t>level</a:t>
            </a:r>
            <a:endParaRPr lang="it-IT" dirty="0"/>
          </a:p>
          <a:p>
            <a:pPr lvl="2"/>
            <a:r>
              <a:rPr lang="it-IT" dirty="0"/>
              <a:t>Third </a:t>
            </a:r>
            <a:r>
              <a:rPr lang="it-IT" dirty="0" err="1"/>
              <a:t>level</a:t>
            </a:r>
            <a:endParaRPr lang="it-IT" dirty="0"/>
          </a:p>
          <a:p>
            <a:pPr lvl="3"/>
            <a:r>
              <a:rPr lang="it-IT" dirty="0" err="1"/>
              <a:t>Fourth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  <a:p>
            <a:pPr lvl="4"/>
            <a:r>
              <a:rPr lang="it-IT" dirty="0" err="1"/>
              <a:t>Fifth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7767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.sv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6.sv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sv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8.xml"/><Relationship Id="rId15" Type="http://schemas.openxmlformats.org/officeDocument/2006/relationships/image" Target="../media/image6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7A7A24-BACF-7779-3310-8384FAE1E620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rgbClr val="5E777A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rgbClr val="5E777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B6E6CF0-7475-453C-64DE-5869A7D60BE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0967829" y="316611"/>
            <a:ext cx="945747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3" r:id="rId2"/>
    <p:sldLayoutId id="2147483670" r:id="rId3"/>
    <p:sldLayoutId id="2147483672" r:id="rId4"/>
    <p:sldLayoutId id="2147483689" r:id="rId5"/>
    <p:sldLayoutId id="214748370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D5DFF71B-3F95-33B7-A436-A88F0BBA39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51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4" r:id="rId2"/>
    <p:sldLayoutId id="214748369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BC26820C-D070-FFDA-DE49-0DC7E6F0717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1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0327BBB4-83D3-718C-199E-7427910F5C8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06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E305C1E7-2CF5-0288-A93F-A8467741CA1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340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4DFA965-306E-4C5A-B067-52FC45A7F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BFCD3A-5F1F-46D2-91B6-58BD2160B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90DB2A1-2236-4191-BF05-5C4DCBDFCF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40BC9-F9C2-41CE-951F-78C645BC5C18}" type="datetimeFigureOut">
              <a:rPr lang="it-IT" smtClean="0"/>
              <a:t>06/09/2024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8D52E8-0D99-49D5-AA85-3AFDB2DE0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1C5E64-5CCF-4525-A727-7123AD9FD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36A56-297F-466A-9E35-856083A6361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8" name="Immagine 8">
            <a:extLst>
              <a:ext uri="{FF2B5EF4-FFF2-40B4-BE49-F238E27FC236}">
                <a16:creationId xmlns:a16="http://schemas.microsoft.com/office/drawing/2014/main" id="{D5DFF71B-3F95-33B7-A436-A88F0BBA393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8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 i="0">
                <a:solidFill>
                  <a:srgbClr val="58595B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3C763E93-9AB7-AC4A-96DD-69102CFCD89D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1286566"/>
            <a:ext cx="10972800" cy="0"/>
          </a:xfrm>
          <a:prstGeom prst="line">
            <a:avLst/>
          </a:prstGeom>
          <a:ln>
            <a:solidFill>
              <a:srgbClr val="F1BC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80653EF-A7D8-8158-29C0-E53ED5B2D9EE}"/>
              </a:ext>
            </a:extLst>
          </p:cNvPr>
          <p:cNvSpPr txBox="1"/>
          <p:nvPr userDrawn="1"/>
        </p:nvSpPr>
        <p:spPr>
          <a:xfrm>
            <a:off x="11107708" y="6342504"/>
            <a:ext cx="693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BAF33AE-882A-6247-9FFC-06EB04FAA1E8}" type="slidenum">
              <a:rPr lang="it-IT" sz="1400" b="0" i="0" smtClean="0">
                <a:solidFill>
                  <a:schemeClr val="bg1"/>
                </a:solidFill>
                <a:latin typeface="Arial" panose="020B0604020202020204" pitchFamily="34" charset="0"/>
              </a:rPr>
              <a:pPr algn="ctr"/>
              <a:t>‹N›</a:t>
            </a:fld>
            <a:endParaRPr lang="it-IT" sz="1400" b="0" i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7" name="Immagine 8">
            <a:extLst>
              <a:ext uri="{FF2B5EF4-FFF2-40B4-BE49-F238E27FC236}">
                <a16:creationId xmlns:a16="http://schemas.microsoft.com/office/drawing/2014/main" id="{D5DFF71B-3F95-33B7-A436-A88F0BBA39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0967829" y="316611"/>
            <a:ext cx="945746" cy="95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38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228600" rtl="0" eaLnBrk="1" latinLnBrk="0" hangingPunct="1">
        <a:spcBef>
          <a:spcPct val="0"/>
        </a:spcBef>
        <a:buNone/>
        <a:defRPr sz="2400" b="1" i="0" kern="1200">
          <a:solidFill>
            <a:srgbClr val="58595B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2286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58595B"/>
          </a:solidFill>
          <a:latin typeface="Times Roman"/>
          <a:ea typeface="+mn-ea"/>
          <a:cs typeface="Times Roman"/>
        </a:defRPr>
      </a:lvl1pPr>
      <a:lvl2pPr marL="228600" indent="0" algn="l" defTabSz="2286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58595B"/>
          </a:solidFill>
          <a:latin typeface="Times Roman"/>
          <a:ea typeface="+mn-ea"/>
          <a:cs typeface="Times Roman"/>
        </a:defRPr>
      </a:lvl2pPr>
      <a:lvl3pPr marL="457200" indent="0" algn="l" defTabSz="2286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58595B"/>
          </a:solidFill>
          <a:latin typeface="Times Roman"/>
          <a:ea typeface="+mn-ea"/>
          <a:cs typeface="Times Roman"/>
        </a:defRPr>
      </a:lvl3pPr>
      <a:lvl4pPr marL="685800" indent="0" algn="l" defTabSz="2286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58595B"/>
          </a:solidFill>
          <a:latin typeface="Times Roman"/>
          <a:ea typeface="+mn-ea"/>
          <a:cs typeface="Times Roman"/>
        </a:defRPr>
      </a:lvl4pPr>
      <a:lvl5pPr marL="914400" indent="0" algn="l" defTabSz="228600" rtl="0" eaLnBrk="1" latinLnBrk="0" hangingPunct="1">
        <a:spcBef>
          <a:spcPct val="20000"/>
        </a:spcBef>
        <a:buFont typeface="Arial"/>
        <a:buNone/>
        <a:defRPr sz="1600" kern="1200">
          <a:solidFill>
            <a:srgbClr val="58595B"/>
          </a:solidFill>
          <a:latin typeface="Times Roman"/>
          <a:ea typeface="+mn-ea"/>
          <a:cs typeface="Times Roman"/>
        </a:defRPr>
      </a:lvl5pPr>
      <a:lvl6pPr marL="12573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0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1.jpeg"/><Relationship Id="rId5" Type="http://schemas.openxmlformats.org/officeDocument/2006/relationships/image" Target="../media/image9.sv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5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-3-azzurr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3" y="0"/>
            <a:ext cx="7393258" cy="6858000"/>
          </a:xfrm>
          <a:prstGeom prst="rect">
            <a:avLst/>
          </a:prstGeom>
        </p:spPr>
      </p:pic>
      <p:sp>
        <p:nvSpPr>
          <p:cNvPr id="10" name="Title 6"/>
          <p:cNvSpPr txBox="1"/>
          <p:nvPr/>
        </p:nvSpPr>
        <p:spPr>
          <a:xfrm>
            <a:off x="128932" y="1655948"/>
            <a:ext cx="5256884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rIns="22860" anchor="ctr">
            <a:spAutoFit/>
          </a:bodyPr>
          <a:lstStyle/>
          <a:p>
            <a:r>
              <a:rPr lang="en-US" sz="6000" b="1" dirty="0" smtClean="0">
                <a:solidFill>
                  <a:srgbClr val="8319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NLP-</a:t>
            </a:r>
            <a:r>
              <a:rPr lang="en-US" sz="6000" b="1" dirty="0" err="1" smtClean="0">
                <a:solidFill>
                  <a:srgbClr val="8319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DeVal</a:t>
            </a:r>
            <a:endParaRPr lang="en-US" sz="4800" b="1" dirty="0" smtClean="0">
              <a:solidFill>
                <a:srgbClr val="8319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r>
              <a:rPr lang="en-US" sz="4800" dirty="0" smtClean="0">
                <a:solidFill>
                  <a:srgbClr val="8319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The study protocol</a:t>
            </a:r>
            <a:endParaRPr lang="en-US" sz="4800" dirty="0">
              <a:solidFill>
                <a:srgbClr val="8319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A14CB27-5C77-6B1C-5889-EEC460D19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155646" y="872722"/>
            <a:ext cx="3745426" cy="137906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066" y="5173172"/>
            <a:ext cx="2245553" cy="47110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058" y="5720096"/>
            <a:ext cx="1648747" cy="48912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844" y="6285042"/>
            <a:ext cx="2177775" cy="572958"/>
          </a:xfrm>
          <a:prstGeom prst="rect">
            <a:avLst/>
          </a:prstGeom>
        </p:spPr>
      </p:pic>
      <p:pic>
        <p:nvPicPr>
          <p:cNvPr id="16" name="Immagine 1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069" y="5196075"/>
            <a:ext cx="1063775" cy="425300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28932" y="5609059"/>
            <a:ext cx="58594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Guido Bertolini</a:t>
            </a:r>
          </a:p>
          <a:p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Istituto di Ricerche Farmacologiche Mario Negri IRCCS</a:t>
            </a:r>
          </a:p>
          <a:p>
            <a:pPr algn="l"/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Bergamo -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Italy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693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711" y="2126212"/>
            <a:ext cx="2457450" cy="1857375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641" y="1919370"/>
            <a:ext cx="3046863" cy="2064217"/>
          </a:xfrm>
          <a:prstGeom prst="rect">
            <a:avLst/>
          </a:prstGeom>
        </p:spPr>
      </p:pic>
      <p:sp>
        <p:nvSpPr>
          <p:cNvPr id="33" name="CasellaDiTesto 32"/>
          <p:cNvSpPr txBox="1"/>
          <p:nvPr/>
        </p:nvSpPr>
        <p:spPr>
          <a:xfrm>
            <a:off x="1942405" y="4382219"/>
            <a:ext cx="35713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Millions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</a:p>
          <a:p>
            <a:pPr algn="ctr"/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it-I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annotated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notes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6753792" y="4382218"/>
            <a:ext cx="35713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5,000 + 3,000 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</a:p>
          <a:p>
            <a:pPr algn="ctr"/>
            <a:r>
              <a:rPr lang="it-IT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annotated</a:t>
            </a:r>
            <a:r>
              <a:rPr lang="it-IT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notes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itolo 2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</p:spPr>
        <p:txBody>
          <a:bodyPr/>
          <a:lstStyle/>
          <a:p>
            <a:r>
              <a:rPr lang="en-US" sz="3600" dirty="0" smtClean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data collected per language</a:t>
            </a:r>
            <a:endParaRPr lang="en-US" sz="3600" dirty="0">
              <a:solidFill>
                <a:srgbClr val="FF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451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849" y="2193621"/>
            <a:ext cx="640584" cy="640584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1163371" y="5186332"/>
            <a:ext cx="917540" cy="461298"/>
            <a:chOff x="1318819" y="5204958"/>
            <a:chExt cx="917540" cy="461298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5291" y="5215190"/>
              <a:ext cx="451068" cy="451066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8819" y="5204958"/>
              <a:ext cx="453124" cy="453124"/>
            </a:xfrm>
            <a:prstGeom prst="rect">
              <a:avLst/>
            </a:prstGeom>
          </p:spPr>
        </p:pic>
      </p:grpSp>
      <p:pic>
        <p:nvPicPr>
          <p:cNvPr id="9" name="Immagin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2118" y="6091602"/>
            <a:ext cx="440046" cy="44004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8853" y="4275785"/>
            <a:ext cx="466576" cy="466574"/>
          </a:xfrm>
          <a:prstGeom prst="rect">
            <a:avLst/>
          </a:prstGeom>
        </p:spPr>
      </p:pic>
      <p:sp>
        <p:nvSpPr>
          <p:cNvPr id="10" name="Titolo 2"/>
          <p:cNvSpPr txBox="1">
            <a:spLocks/>
          </p:cNvSpPr>
          <p:nvPr/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FF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NLP-</a:t>
            </a:r>
            <a:r>
              <a:rPr lang="en-US" dirty="0" err="1" smtClean="0"/>
              <a:t>DeVal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273828" y="6057710"/>
            <a:ext cx="6096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Anonymized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data, no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consent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273828" y="2197631"/>
            <a:ext cx="813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develop and validate the eCREAM language model able to interpret EHR contents and extract crucial information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(vCRF) useful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Case 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273828" y="3323320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 months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273828" y="4248196"/>
            <a:ext cx="78496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All adult patients between 1/1/2021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31/12/2023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273828" y="4957644"/>
            <a:ext cx="7849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Automatic data 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collection: </a:t>
            </a:r>
          </a:p>
          <a:p>
            <a:pPr marL="285750" lvl="7" indent="-285750">
              <a:buClr>
                <a:srgbClr val="FA5252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non-annotated free text notes</a:t>
            </a:r>
          </a:p>
          <a:p>
            <a:pPr marL="285750" lvl="7" indent="-285750">
              <a:buClr>
                <a:srgbClr val="FA5252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annotated free text notes</a:t>
            </a: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3807" y="3278178"/>
            <a:ext cx="336669" cy="553634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01849" y="1109064"/>
            <a:ext cx="640584" cy="64058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273828" y="1196851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Observational, multicenter,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retrospective study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341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</p:spPr>
        <p:txBody>
          <a:bodyPr/>
          <a:lstStyle/>
          <a:p>
            <a:r>
              <a:rPr lang="en-US" sz="3600" dirty="0" smtClean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Anonymization</a:t>
            </a:r>
            <a:endParaRPr lang="en-US" sz="3600" dirty="0">
              <a:solidFill>
                <a:srgbClr val="FF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30879" y="2170323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Triage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30880" y="2743200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Anamnesis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30880" y="3316077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Clinical exam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30880" y="3888954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Nurse’s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30880" y="4461831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Diary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30880" y="5034708"/>
            <a:ext cx="2390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Diagnosis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969483" y="1370048"/>
            <a:ext cx="1211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Montserrat" pitchFamily="2" charset="77"/>
              </a:rPr>
              <a:t>Pts 1</a:t>
            </a:r>
            <a:endParaRPr lang="en-US" sz="2000" b="1" u="sng" dirty="0">
              <a:latin typeface="Montserrat" pitchFamily="2" charset="77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07622" y="1288973"/>
            <a:ext cx="2291509" cy="4472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34"/>
          <p:cNvSpPr txBox="1"/>
          <p:nvPr/>
        </p:nvSpPr>
        <p:spPr>
          <a:xfrm>
            <a:off x="3251198" y="2170323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Triage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3251198" y="2743200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Anamnesis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3251198" y="3316077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Clinical exam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3251198" y="3888954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Nurse’s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3251198" y="4461831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Diary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3251198" y="5034708"/>
            <a:ext cx="2390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Diagnosis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3789801" y="1370048"/>
            <a:ext cx="1211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Montserrat" pitchFamily="2" charset="77"/>
              </a:rPr>
              <a:t>Pts 2</a:t>
            </a:r>
            <a:endParaRPr lang="en-US" sz="2000" b="1" u="sng" dirty="0">
              <a:latin typeface="Montserrat" pitchFamily="2" charset="77"/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3227940" y="1288973"/>
            <a:ext cx="2291509" cy="4472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CasellaDiTesto 42"/>
          <p:cNvSpPr txBox="1"/>
          <p:nvPr/>
        </p:nvSpPr>
        <p:spPr>
          <a:xfrm>
            <a:off x="6105789" y="2170323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Triage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6105789" y="2743200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Anamnesis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6105789" y="3316077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Clinical exam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6105789" y="3888954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Nurse’s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6105789" y="4461831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Diary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6105789" y="5034708"/>
            <a:ext cx="2390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Diagnosis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6644392" y="1370048"/>
            <a:ext cx="1211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Montserrat" pitchFamily="2" charset="77"/>
              </a:rPr>
              <a:t>Pts 3</a:t>
            </a:r>
            <a:endParaRPr lang="en-US" sz="2000" b="1" u="sng" dirty="0">
              <a:latin typeface="Montserrat" pitchFamily="2" charset="77"/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6060497" y="1288973"/>
            <a:ext cx="2291509" cy="4472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CasellaDiTesto 50"/>
          <p:cNvSpPr txBox="1"/>
          <p:nvPr/>
        </p:nvSpPr>
        <p:spPr>
          <a:xfrm>
            <a:off x="9124413" y="2170323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Triage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9124413" y="2743200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Anamnesis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9124413" y="3316077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Clinical exam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9124413" y="3888954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Nurse’s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9124413" y="4461831"/>
            <a:ext cx="2159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Diary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9189291" y="5034708"/>
            <a:ext cx="2390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Montserrat" pitchFamily="2" charset="77"/>
              </a:rPr>
              <a:t>Diagnosis notes</a:t>
            </a:r>
            <a:endParaRPr lang="en-US" sz="2000" dirty="0">
              <a:latin typeface="Montserrat" pitchFamily="2" charset="77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9663016" y="1370048"/>
            <a:ext cx="1211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latin typeface="Montserrat" pitchFamily="2" charset="77"/>
              </a:rPr>
              <a:t>Pts k</a:t>
            </a:r>
            <a:endParaRPr lang="en-US" sz="2000" b="1" u="sng" dirty="0">
              <a:latin typeface="Montserrat" pitchFamily="2" charset="77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9101155" y="1288973"/>
            <a:ext cx="2291509" cy="4472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CasellaDiTesto 58"/>
          <p:cNvSpPr txBox="1"/>
          <p:nvPr/>
        </p:nvSpPr>
        <p:spPr>
          <a:xfrm>
            <a:off x="969483" y="1720382"/>
            <a:ext cx="1211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Montserrat" pitchFamily="2" charset="77"/>
              </a:rPr>
              <a:t>1/1/2021</a:t>
            </a:r>
            <a:endParaRPr lang="en-US" sz="1600" u="sng" dirty="0">
              <a:latin typeface="Montserrat" pitchFamily="2" charset="77"/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3762870" y="1720382"/>
            <a:ext cx="1211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Montserrat" pitchFamily="2" charset="77"/>
              </a:rPr>
              <a:t>1/1/2021</a:t>
            </a:r>
            <a:endParaRPr lang="en-US" sz="1600" u="sng" dirty="0">
              <a:latin typeface="Montserrat" pitchFamily="2" charset="77"/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6617461" y="1720382"/>
            <a:ext cx="1211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Montserrat" pitchFamily="2" charset="77"/>
              </a:rPr>
              <a:t>2/1/2021</a:t>
            </a:r>
            <a:endParaRPr lang="en-US" sz="1600" u="sng" dirty="0">
              <a:latin typeface="Montserrat" pitchFamily="2" charset="77"/>
            </a:endParaRPr>
          </a:p>
        </p:txBody>
      </p:sp>
      <p:sp>
        <p:nvSpPr>
          <p:cNvPr id="62" name="CasellaDiTesto 61"/>
          <p:cNvSpPr txBox="1"/>
          <p:nvPr/>
        </p:nvSpPr>
        <p:spPr>
          <a:xfrm>
            <a:off x="9640981" y="1710982"/>
            <a:ext cx="1211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>
                <a:latin typeface="Montserrat" pitchFamily="2" charset="77"/>
              </a:rPr>
              <a:t>31/12/2023</a:t>
            </a:r>
            <a:endParaRPr lang="en-US" sz="1600" u="sng" dirty="0">
              <a:latin typeface="Montserrat" pitchFamily="2" charset="77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8500733" y="3199192"/>
            <a:ext cx="716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b="1" dirty="0" smtClean="0">
                <a:latin typeface="Montserrat" pitchFamily="2" charset="77"/>
              </a:rPr>
              <a:t>…</a:t>
            </a:r>
            <a:endParaRPr lang="it-IT" sz="2800" b="1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544272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0" presetClass="path" presetSubtype="0" accel="50000" de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875E-6 -1.85185E-6 L 0.10286 -1.85185E-6 C 0.14896 -1.85185E-6 0.20599 0.07662 0.20599 0.13889 L 0.20599 0.27847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9" y="1391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875E-6 3.33333E-6 L 0.02747 3.33333E-6 C 0.03984 3.33333E-6 0.05508 0.0662 0.05508 0.1206 L 0.05508 0.2412 " pathEditMode="relative" rAng="0" ptsTypes="AAAA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7" y="1206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875E-6 -1.48148E-6 L 0.17396 -1.48148E-6 C 0.25182 -1.48148E-6 0.34791 0.04769 0.34791 0.08681 L 0.34791 0.17361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96" y="868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755 -0.00879 L 0.26028 -0.00879 C 0.37356 -0.00879 0.51354 -0.15208 0.51354 -0.26805 L 0.51354 -0.52639 " pathEditMode="relative" rAng="0" ptsTypes="AAAA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99" y="-2588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875E-6 -1.11111E-6 L 0.0112 -1.11111E-6 C 0.01614 -1.11111E-6 0.02252 0.05417 0.02252 0.09838 L 0.02252 0.19722 " pathEditMode="relative" rAng="0" ptsTypes="AAAA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" y="986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4.44444E-6 L 0.15144 -4.44444E-6 C 0.2194 -4.44444E-6 0.30313 0.03704 0.30313 0.0676 L 0.30313 0.13542 " pathEditMode="relative" rAng="0" ptsTypes="AAAA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675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1.85185E-6 L 0.13776 -1.85185E-6 C 0.19935 -1.85185E-6 0.27552 -0.02129 0.27552 -0.03842 L 0.27552 -0.07685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76" y="-38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3.33333E-6 L -0.10261 3.33333E-6 C -0.14857 3.33333E-6 -0.20573 0.02731 -0.20573 0.04977 L -0.20573 0.09977 " pathEditMode="relative" rAng="0" ptsTypes="AAAA">
                                      <p:cBhvr>
                                        <p:cTn id="6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86" y="497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1.48148E-6 L -0.0513 -1.48148E-6 C -0.07422 -1.48148E-6 -0.10222 0.07685 -0.10222 0.13982 L -0.10222 0.27986 " pathEditMode="relative" rAng="0" ptsTypes="AAAA">
                                      <p:cBhvr>
                                        <p:cTn id="6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139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3.7037E-6 L 0.19062 3.7037E-6 C 0.27604 3.7037E-6 0.38138 -0.12037 0.38138 -0.21783 L 0.38138 -0.43565 " pathEditMode="relative" rAng="0" ptsTypes="AAAA">
                                      <p:cBhvr>
                                        <p:cTn id="6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62" y="-2178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66667E-6 -1.11111E-6 L 0.07435 -1.11111E-6 C 0.10768 -1.11111E-6 0.14883 -0.1206 0.14883 -0.21782 L 0.14883 -0.43565 " pathEditMode="relative" rAng="0" ptsTypes="AAAA">
                                      <p:cBhvr>
                                        <p:cTn id="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35" y="-2178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44444E-6 L -0.1056 -4.44444E-6 C -0.15286 -4.44444E-6 -0.21106 -0.10023 -0.21106 -0.18171 L -0.21106 -0.36319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60" y="-1817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91667E-6 -1.85185E-6 L -0.09427 -1.85185E-6 C -0.13646 -1.85185E-6 -0.18815 -0.06458 -0.18815 -0.1169 L -0.18815 -0.2331 " pathEditMode="relative" rAng="0" ptsTypes="AAAA">
                                      <p:cBhvr>
                                        <p:cTn id="7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4" y="-1166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91667E-6 3.33333E-6 L -0.07461 3.33333E-6 C -0.10807 3.33333E-6 -0.14922 0.01481 -0.14922 0.02708 L -0.14922 0.05439 " pathEditMode="relative" rAng="0" ptsTypes="AAAA">
                                      <p:cBhvr>
                                        <p:cTn id="7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61" y="2708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367 0.02917 L -0.11484 0.02917 C -0.17226 0.02917 -0.2431 -0.02523 -0.2431 -0.06921 L -0.2431 -0.16713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9" y="-981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146 -0.02107 L 0.11185 -0.02107 C 0.16706 -0.02107 0.23503 -0.03936 0.23503 -0.05232 L 0.23503 -0.08357 " pathEditMode="relative" rAng="0" ptsTypes="AAAA">
                                      <p:cBhvr>
                                        <p:cTn id="7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18" y="-312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69 -0.00069 L 0.15183 -0.00069 C 0.2168 -0.00069 0.29688 -0.0088 0.29688 -0.01528 L 0.29688 -0.02986 " pathEditMode="relative" rAng="0" ptsTypes="AA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92" y="-1458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875E-6 -4.44444E-6 L 0.02786 -4.44444E-6 C 0.04049 -4.44444E-6 0.05625 -0.03796 0.05625 -0.06898 L 0.05625 -0.13773 " pathEditMode="relative" rAng="0" ptsTypes="AAAA">
                                      <p:cBhvr>
                                        <p:cTn id="8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-689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1.85185E-6 L -0.16471 -1.85185E-6 C -0.23841 -1.85185E-6 -0.3293 0.13148 -0.3293 0.23843 L -0.3293 0.47685 " pathEditMode="relative" rAng="0" ptsTypes="AAAA">
                                      <p:cBhvr>
                                        <p:cTn id="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71" y="2384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3.33333E-6 L -0.07057 3.33333E-6 C -0.10221 3.33333E-6 -0.14115 0.01157 -0.14115 0.02129 L -0.14115 0.04259 " pathEditMode="relative" rAng="0" ptsTypes="AAAA">
                                      <p:cBhvr>
                                        <p:cTn id="8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57" y="213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1.48148E-6 L -0.13971 -1.48148E-6 C -0.20221 -1.48148E-6 -0.2793 0.00787 -0.2793 0.01458 L -0.2793 0.02917 " pathEditMode="relative" rAng="0" ptsTypes="AAAA">
                                      <p:cBhvr>
                                        <p:cTn id="8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1" y="145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3.7037E-6 L -0.32904 3.7037E-6 C -0.47656 3.7037E-6 -0.65807 -0.09283 -0.65807 -0.1676 L -0.65807 -0.33496 " pathEditMode="relative" rAng="0" ptsTypes="AAAA">
                                      <p:cBhvr>
                                        <p:cTn id="8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04" y="-1675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1.11111E-6 L 0.00612 -1.11111E-6 C 0.00885 -1.11111E-6 0.01237 0.05463 0.01237 0.10278 L 0.01237 0.19884 " pathEditMode="relative" rAng="0" ptsTypes="AAAA">
                                      <p:cBhvr>
                                        <p:cTn id="9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993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0833E-6 -4.44444E-6 L -0.00195 -4.44444E-6 C -0.00286 -4.44444E-6 -0.00377 -0.13263 -0.00377 -0.24004 L -0.00377 -0.47986 " pathEditMode="relative" rAng="0" ptsTypes="AAAA">
                                      <p:cBhvr>
                                        <p:cTn id="9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24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  <p:bldP spid="12" grpId="0"/>
      <p:bldP spid="13" grpId="0"/>
      <p:bldP spid="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/>
      <p:bldP spid="60" grpId="0"/>
      <p:bldP spid="61" grpId="0"/>
      <p:bldP spid="6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19C523-FB1B-D04B-9939-3D64859B555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BF019CE-5B01-D891-6CFB-7741A3F6B211}"/>
              </a:ext>
            </a:extLst>
          </p:cNvPr>
          <p:cNvSpPr txBox="1"/>
          <p:nvPr/>
        </p:nvSpPr>
        <p:spPr>
          <a:xfrm>
            <a:off x="1155315" y="2541285"/>
            <a:ext cx="9652232" cy="26776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u="sng" dirty="0" smtClean="0"/>
              <a:t>Anamnesis</a:t>
            </a:r>
          </a:p>
          <a:p>
            <a:r>
              <a:rPr lang="en-GB" sz="2400" dirty="0" smtClean="0"/>
              <a:t>Patient </a:t>
            </a:r>
            <a:r>
              <a:rPr lang="en-GB" sz="2400" dirty="0"/>
              <a:t>comes to the ER for </a:t>
            </a:r>
            <a:r>
              <a:rPr lang="en-GB" sz="2400" dirty="0" err="1"/>
              <a:t>dyspnea</a:t>
            </a:r>
            <a:r>
              <a:rPr lang="en-GB" sz="2400" dirty="0"/>
              <a:t> and oliguria. No </a:t>
            </a:r>
            <a:r>
              <a:rPr lang="en-GB" sz="2400" dirty="0" err="1"/>
              <a:t>fever.Patient</a:t>
            </a:r>
            <a:r>
              <a:rPr lang="en-GB" sz="2400" dirty="0"/>
              <a:t> with known advanced pulmonary neoplasia without further indication for active therapy. </a:t>
            </a:r>
            <a:r>
              <a:rPr lang="en-GB" sz="2400" dirty="0" smtClean="0"/>
              <a:t>Pt asks </a:t>
            </a:r>
            <a:r>
              <a:rPr lang="en-GB" sz="2400" dirty="0"/>
              <a:t>to inform his sister, Anna </a:t>
            </a:r>
            <a:r>
              <a:rPr lang="en-GB" sz="2400" dirty="0" err="1"/>
              <a:t>Lemena</a:t>
            </a:r>
            <a:r>
              <a:rPr lang="en-GB" sz="2400" dirty="0"/>
              <a:t>, at </a:t>
            </a:r>
            <a:r>
              <a:rPr lang="en-GB" sz="2400" dirty="0" smtClean="0"/>
              <a:t>334556778</a:t>
            </a:r>
            <a:r>
              <a:rPr lang="en-GB" sz="2400" dirty="0"/>
              <a:t>;- permanent AF;- arthrosis; HT </a:t>
            </a:r>
            <a:r>
              <a:rPr lang="en-GB" sz="2400" dirty="0" err="1"/>
              <a:t>lasix</a:t>
            </a:r>
            <a:r>
              <a:rPr lang="en-GB" sz="2400" dirty="0"/>
              <a:t>, </a:t>
            </a:r>
            <a:r>
              <a:rPr lang="en-GB" sz="2400" dirty="0" err="1"/>
              <a:t>metfromin</a:t>
            </a:r>
            <a:r>
              <a:rPr lang="en-GB" sz="2400" dirty="0"/>
              <a:t>, prednisone, </a:t>
            </a:r>
            <a:r>
              <a:rPr lang="en-GB" sz="2400" dirty="0" err="1"/>
              <a:t>lanoxin</a:t>
            </a:r>
            <a:r>
              <a:rPr lang="en-GB" sz="2400" dirty="0"/>
              <a:t>, </a:t>
            </a:r>
            <a:r>
              <a:rPr lang="en-GB" sz="2400" dirty="0" err="1"/>
              <a:t>arcoxiaAllergy</a:t>
            </a:r>
            <a:r>
              <a:rPr lang="en-GB" sz="2400" dirty="0"/>
              <a:t> to amoxicillin and </a:t>
            </a:r>
            <a:r>
              <a:rPr lang="en-GB" sz="2400" dirty="0" err="1"/>
              <a:t>FANSNot</a:t>
            </a:r>
            <a:r>
              <a:rPr lang="en-GB" sz="2400" dirty="0"/>
              <a:t> vaccinated antiSarsCov2, two prior infections </a:t>
            </a:r>
            <a:endParaRPr lang="en-GB" sz="2400" dirty="0" smtClean="0"/>
          </a:p>
        </p:txBody>
      </p:sp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</p:spPr>
        <p:txBody>
          <a:bodyPr/>
          <a:lstStyle/>
          <a:p>
            <a:r>
              <a:rPr lang="en-US" sz="3600" dirty="0" smtClean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Anonymization</a:t>
            </a:r>
            <a:endParaRPr lang="en-US" sz="3600" dirty="0">
              <a:solidFill>
                <a:srgbClr val="FF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4167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19C523-FB1B-D04B-9939-3D64859B555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16">
            <a:extLst>
              <a:ext uri="{FF2B5EF4-FFF2-40B4-BE49-F238E27FC236}">
                <a16:creationId xmlns:a16="http://schemas.microsoft.com/office/drawing/2014/main" id="{8BF019CE-5B01-D891-6CFB-7741A3F6B211}"/>
              </a:ext>
            </a:extLst>
          </p:cNvPr>
          <p:cNvSpPr txBox="1"/>
          <p:nvPr/>
        </p:nvSpPr>
        <p:spPr>
          <a:xfrm>
            <a:off x="1155315" y="2541285"/>
            <a:ext cx="9652232" cy="26776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u="sng" dirty="0" smtClean="0"/>
              <a:t>Anamnesis</a:t>
            </a:r>
          </a:p>
          <a:p>
            <a:r>
              <a:rPr lang="en-GB" sz="2400" dirty="0" smtClean="0"/>
              <a:t>Patient </a:t>
            </a:r>
            <a:r>
              <a:rPr lang="en-GB" sz="2400" dirty="0"/>
              <a:t>comes to the ER for </a:t>
            </a:r>
            <a:r>
              <a:rPr lang="en-GB" sz="2400" dirty="0" err="1"/>
              <a:t>dyspnea</a:t>
            </a:r>
            <a:r>
              <a:rPr lang="en-GB" sz="2400" dirty="0"/>
              <a:t> and oliguria. No </a:t>
            </a:r>
            <a:r>
              <a:rPr lang="en-GB" sz="2400" dirty="0" err="1"/>
              <a:t>fever.Patient</a:t>
            </a:r>
            <a:r>
              <a:rPr lang="en-GB" sz="2400" dirty="0"/>
              <a:t> with known advanced pulmonary neoplasia without further indication for active therapy. </a:t>
            </a:r>
            <a:r>
              <a:rPr lang="en-GB" sz="2400" dirty="0" smtClean="0"/>
              <a:t>Pt asks </a:t>
            </a:r>
            <a:r>
              <a:rPr lang="en-GB" sz="2400" dirty="0"/>
              <a:t>to inform his </a:t>
            </a:r>
            <a:r>
              <a:rPr lang="en-GB" sz="2400" b="1" dirty="0">
                <a:solidFill>
                  <a:srgbClr val="FFC000"/>
                </a:solidFill>
              </a:rPr>
              <a:t>sister</a:t>
            </a:r>
            <a:r>
              <a:rPr lang="en-GB" sz="2400" dirty="0"/>
              <a:t>, </a:t>
            </a:r>
            <a:r>
              <a:rPr lang="en-GB" sz="2400" b="1" dirty="0">
                <a:solidFill>
                  <a:srgbClr val="00B050"/>
                </a:solidFill>
              </a:rPr>
              <a:t>Anna </a:t>
            </a:r>
            <a:r>
              <a:rPr lang="en-GB" sz="2400" b="1" dirty="0" err="1">
                <a:solidFill>
                  <a:srgbClr val="00B050"/>
                </a:solidFill>
              </a:rPr>
              <a:t>Lemena</a:t>
            </a:r>
            <a:r>
              <a:rPr lang="en-GB" sz="2400" dirty="0"/>
              <a:t>, at </a:t>
            </a:r>
            <a:r>
              <a:rPr lang="en-GB" sz="2400" b="1" dirty="0" smtClean="0">
                <a:solidFill>
                  <a:srgbClr val="FF0000"/>
                </a:solidFill>
              </a:rPr>
              <a:t>334556778</a:t>
            </a:r>
            <a:r>
              <a:rPr lang="en-GB" sz="2400" dirty="0"/>
              <a:t>;- permanent AF;- arthrosis; HT </a:t>
            </a:r>
            <a:r>
              <a:rPr lang="en-GB" sz="2400" dirty="0" err="1"/>
              <a:t>lasix</a:t>
            </a:r>
            <a:r>
              <a:rPr lang="en-GB" sz="2400" dirty="0"/>
              <a:t>, </a:t>
            </a:r>
            <a:r>
              <a:rPr lang="en-GB" sz="2400" dirty="0" err="1"/>
              <a:t>metfromin</a:t>
            </a:r>
            <a:r>
              <a:rPr lang="en-GB" sz="2400" dirty="0"/>
              <a:t>, prednisone, </a:t>
            </a:r>
            <a:r>
              <a:rPr lang="en-GB" sz="2400" dirty="0" err="1"/>
              <a:t>lanoxin</a:t>
            </a:r>
            <a:r>
              <a:rPr lang="en-GB" sz="2400" dirty="0"/>
              <a:t>, </a:t>
            </a:r>
            <a:r>
              <a:rPr lang="en-GB" sz="2400" dirty="0" err="1"/>
              <a:t>arcoxiaAllergy</a:t>
            </a:r>
            <a:r>
              <a:rPr lang="en-GB" sz="2400" dirty="0"/>
              <a:t> to amoxicillin and </a:t>
            </a:r>
            <a:r>
              <a:rPr lang="en-GB" sz="2400" dirty="0" err="1"/>
              <a:t>FANSNot</a:t>
            </a:r>
            <a:r>
              <a:rPr lang="en-GB" sz="2400" dirty="0"/>
              <a:t> vaccinated antiSarsCov2, two prior infections </a:t>
            </a:r>
            <a:endParaRPr lang="en-GB" sz="2400" dirty="0" smtClean="0"/>
          </a:p>
        </p:txBody>
      </p:sp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</p:spPr>
        <p:txBody>
          <a:bodyPr/>
          <a:lstStyle/>
          <a:p>
            <a:r>
              <a:rPr lang="en-US" sz="3600" dirty="0" smtClean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Anonymization</a:t>
            </a:r>
            <a:endParaRPr lang="en-US" sz="3600" dirty="0">
              <a:solidFill>
                <a:srgbClr val="FF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0567379" y="2301571"/>
            <a:ext cx="1015021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99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!</a:t>
            </a:r>
            <a:endParaRPr lang="it-IT" sz="199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1176979" y="2301571"/>
            <a:ext cx="1015021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99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!</a:t>
            </a:r>
            <a:endParaRPr lang="it-IT" sz="199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21415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19C523-FB1B-D04B-9939-3D64859B555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olo 2"/>
          <p:cNvSpPr>
            <a:spLocks noGrp="1"/>
          </p:cNvSpPr>
          <p:nvPr>
            <p:ph type="title"/>
          </p:nvPr>
        </p:nvSpPr>
        <p:spPr>
          <a:xfrm>
            <a:off x="609600" y="322856"/>
            <a:ext cx="10972800" cy="874371"/>
          </a:xfrm>
        </p:spPr>
        <p:txBody>
          <a:bodyPr/>
          <a:lstStyle/>
          <a:p>
            <a:r>
              <a:rPr lang="en-US" sz="3600" dirty="0" smtClean="0">
                <a:solidFill>
                  <a:srgbClr val="FF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Anonymization</a:t>
            </a:r>
            <a:endParaRPr lang="en-US" sz="3600" dirty="0">
              <a:solidFill>
                <a:srgbClr val="FF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203" y="2776704"/>
            <a:ext cx="3241599" cy="1191765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292203" y="4122706"/>
            <a:ext cx="32415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>
                <a:solidFill>
                  <a:srgbClr val="A3D1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AnonymAI</a:t>
            </a:r>
            <a:endParaRPr lang="it-IT" sz="4000" b="1" dirty="0">
              <a:solidFill>
                <a:srgbClr val="A3D1C7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606" y="1627550"/>
            <a:ext cx="2943636" cy="1428949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632154" y="3187570"/>
            <a:ext cx="3527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AI-</a:t>
            </a:r>
            <a:r>
              <a:rPr lang="it-IT" sz="2800" dirty="0" err="1" smtClean="0">
                <a:latin typeface="Segoe UI Black" panose="020B0A02040204020203" pitchFamily="34" charset="0"/>
                <a:ea typeface="Segoe UI Black" panose="020B0A02040204020203" pitchFamily="34" charset="0"/>
              </a:rPr>
              <a:t>based</a:t>
            </a:r>
            <a:r>
              <a:rPr lang="it-IT" sz="2800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 Privacy Data </a:t>
            </a:r>
            <a:r>
              <a:rPr lang="it-IT" sz="2800" dirty="0" err="1" smtClean="0">
                <a:latin typeface="Segoe UI Black" panose="020B0A02040204020203" pitchFamily="34" charset="0"/>
                <a:ea typeface="Segoe UI Black" panose="020B0A02040204020203" pitchFamily="34" charset="0"/>
              </a:rPr>
              <a:t>Masking</a:t>
            </a:r>
            <a:r>
              <a:rPr lang="it-IT" sz="2800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it-IT" sz="2800" dirty="0" err="1" smtClean="0">
                <a:latin typeface="Segoe UI Black" panose="020B0A02040204020203" pitchFamily="34" charset="0"/>
                <a:ea typeface="Segoe UI Black" panose="020B0A02040204020203" pitchFamily="34" charset="0"/>
              </a:rPr>
              <a:t>Tool</a:t>
            </a:r>
            <a:endParaRPr lang="it-IT" sz="2800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155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849" y="2193621"/>
            <a:ext cx="640584" cy="640584"/>
          </a:xfrm>
          <a:prstGeom prst="rect">
            <a:avLst/>
          </a:prstGeom>
        </p:spPr>
      </p:pic>
      <p:sp>
        <p:nvSpPr>
          <p:cNvPr id="10" name="Titolo 2"/>
          <p:cNvSpPr txBox="1">
            <a:spLocks/>
          </p:cNvSpPr>
          <p:nvPr/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FF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NLP-</a:t>
            </a:r>
            <a:r>
              <a:rPr lang="en-US" dirty="0" err="1" smtClean="0"/>
              <a:t>DeVal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273828" y="2197631"/>
            <a:ext cx="813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develop and validate the eCREAM language model able to interpret EHR contents and extract crucial information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(vCRF) useful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Case 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849" y="1109064"/>
            <a:ext cx="640584" cy="64058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273828" y="1196851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Observational, multicenter,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retrospective study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993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vCRF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512" y="57283"/>
            <a:ext cx="5084063" cy="6787267"/>
          </a:xfrm>
          <a:prstGeom prst="rect">
            <a:avLst/>
          </a:prstGeom>
          <a:ln>
            <a:noFill/>
          </a:ln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946" y="85924"/>
            <a:ext cx="4128828" cy="672998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0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vCRF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440" y="64008"/>
            <a:ext cx="3005328" cy="673127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3609" y="64008"/>
            <a:ext cx="4626350" cy="672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vCRF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344" y="41102"/>
            <a:ext cx="3041904" cy="681689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424" y="41102"/>
            <a:ext cx="3129216" cy="677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09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83464" y="2039112"/>
            <a:ext cx="1664208" cy="704088"/>
          </a:xfrm>
          <a:prstGeom prst="rect">
            <a:avLst/>
          </a:prstGeom>
          <a:solidFill>
            <a:srgbClr val="FFC000"/>
          </a:solidFill>
          <a:ln w="38100">
            <a:solidFill>
              <a:srgbClr val="869F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Pre-trained Open source model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655570" y="2039112"/>
            <a:ext cx="1898142" cy="704088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Continued pre-training on domain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873304" y="2039112"/>
            <a:ext cx="1898142" cy="704088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Continued pre-training on context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9091038" y="2039112"/>
            <a:ext cx="1898142" cy="704088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Fine-tuning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55570" y="4727076"/>
            <a:ext cx="1898142" cy="1277231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Performance assessment 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vCRF completion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3,000 human-annotated 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EHRs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2" name="Connettore 2 11"/>
          <p:cNvCxnSpPr>
            <a:stCxn id="5" idx="3"/>
            <a:endCxn id="6" idx="1"/>
          </p:cNvCxnSpPr>
          <p:nvPr/>
        </p:nvCxnSpPr>
        <p:spPr>
          <a:xfrm>
            <a:off x="1947672" y="2391156"/>
            <a:ext cx="707898" cy="0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>
            <a:stCxn id="6" idx="3"/>
            <a:endCxn id="7" idx="1"/>
          </p:cNvCxnSpPr>
          <p:nvPr/>
        </p:nvCxnSpPr>
        <p:spPr>
          <a:xfrm>
            <a:off x="4553712" y="2391156"/>
            <a:ext cx="1319592" cy="0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7" idx="3"/>
            <a:endCxn id="8" idx="1"/>
          </p:cNvCxnSpPr>
          <p:nvPr/>
        </p:nvCxnSpPr>
        <p:spPr>
          <a:xfrm>
            <a:off x="7771446" y="2391156"/>
            <a:ext cx="1319592" cy="0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e 35"/>
          <p:cNvSpPr/>
          <p:nvPr/>
        </p:nvSpPr>
        <p:spPr>
          <a:xfrm>
            <a:off x="891540" y="1435999"/>
            <a:ext cx="448056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1</a:t>
            </a:r>
            <a:endParaRPr lang="it-IT" b="1" dirty="0"/>
          </a:p>
        </p:txBody>
      </p:sp>
      <p:sp>
        <p:nvSpPr>
          <p:cNvPr id="37" name="Ovale 36"/>
          <p:cNvSpPr/>
          <p:nvPr/>
        </p:nvSpPr>
        <p:spPr>
          <a:xfrm>
            <a:off x="3389757" y="1435999"/>
            <a:ext cx="448056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2</a:t>
            </a:r>
            <a:endParaRPr lang="it-IT" b="1" dirty="0"/>
          </a:p>
        </p:txBody>
      </p:sp>
      <p:sp>
        <p:nvSpPr>
          <p:cNvPr id="38" name="Ovale 37"/>
          <p:cNvSpPr/>
          <p:nvPr/>
        </p:nvSpPr>
        <p:spPr>
          <a:xfrm>
            <a:off x="6598347" y="1455993"/>
            <a:ext cx="448056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3</a:t>
            </a:r>
            <a:endParaRPr lang="it-IT" b="1" dirty="0"/>
          </a:p>
        </p:txBody>
      </p:sp>
      <p:sp>
        <p:nvSpPr>
          <p:cNvPr id="39" name="Ovale 38"/>
          <p:cNvSpPr/>
          <p:nvPr/>
        </p:nvSpPr>
        <p:spPr>
          <a:xfrm>
            <a:off x="821914" y="6132322"/>
            <a:ext cx="584261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1a</a:t>
            </a:r>
            <a:endParaRPr lang="it-IT" b="1" dirty="0"/>
          </a:p>
        </p:txBody>
      </p:sp>
      <p:sp>
        <p:nvSpPr>
          <p:cNvPr id="44" name="Rettangolo 43"/>
          <p:cNvSpPr/>
          <p:nvPr/>
        </p:nvSpPr>
        <p:spPr>
          <a:xfrm>
            <a:off x="5873304" y="4727076"/>
            <a:ext cx="1898142" cy="1281032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Performance assessment 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vCRF completion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 3,000 human-annotated 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EHRs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Rettangolo 44"/>
          <p:cNvSpPr/>
          <p:nvPr/>
        </p:nvSpPr>
        <p:spPr>
          <a:xfrm>
            <a:off x="9091038" y="4727076"/>
            <a:ext cx="1898141" cy="1281032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Performance assessment 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vCRF completion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3,000 human-annotated </a:t>
            </a:r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EHRs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8" name="Connettore 2 57"/>
          <p:cNvCxnSpPr>
            <a:stCxn id="6" idx="2"/>
          </p:cNvCxnSpPr>
          <p:nvPr/>
        </p:nvCxnSpPr>
        <p:spPr>
          <a:xfrm>
            <a:off x="3604641" y="2743200"/>
            <a:ext cx="0" cy="828302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>
            <a:stCxn id="7" idx="2"/>
          </p:cNvCxnSpPr>
          <p:nvPr/>
        </p:nvCxnSpPr>
        <p:spPr>
          <a:xfrm>
            <a:off x="6822375" y="2743200"/>
            <a:ext cx="0" cy="828302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61"/>
          <p:cNvCxnSpPr>
            <a:stCxn id="8" idx="2"/>
          </p:cNvCxnSpPr>
          <p:nvPr/>
        </p:nvCxnSpPr>
        <p:spPr>
          <a:xfrm>
            <a:off x="10040109" y="2743200"/>
            <a:ext cx="0" cy="738130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Google Shape;161;g2e165c1ccee_10_13"/>
          <p:cNvSpPr txBox="1">
            <a:spLocks noGrp="1"/>
          </p:cNvSpPr>
          <p:nvPr>
            <p:ph type="title"/>
          </p:nvPr>
        </p:nvSpPr>
        <p:spPr>
          <a:xfrm>
            <a:off x="543350" y="365125"/>
            <a:ext cx="10297500" cy="7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Clr>
                <a:srgbClr val="FF6666"/>
              </a:buClr>
              <a:buSzPts val="3600"/>
              <a:buFont typeface="Arial"/>
            </a:pPr>
            <a:r>
              <a:rPr lang="en-US" sz="3600" dirty="0" smtClean="0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rPr>
              <a:t>Developing the </a:t>
            </a:r>
            <a:r>
              <a:rPr lang="en-US" sz="3600" dirty="0" err="1" smtClean="0">
                <a:solidFill>
                  <a:srgbClr val="FF6666"/>
                </a:solidFill>
                <a:latin typeface="Arial"/>
                <a:ea typeface="Arial"/>
                <a:cs typeface="Arial"/>
                <a:sym typeface="Arial"/>
              </a:rPr>
              <a:t>eCREAM_LLM</a:t>
            </a:r>
            <a:endParaRPr lang="en-US" sz="3600" dirty="0">
              <a:solidFill>
                <a:srgbClr val="FF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Ovale 24"/>
          <p:cNvSpPr/>
          <p:nvPr/>
        </p:nvSpPr>
        <p:spPr>
          <a:xfrm>
            <a:off x="9816081" y="1455993"/>
            <a:ext cx="448056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4</a:t>
            </a:r>
            <a:endParaRPr lang="it-IT" b="1" dirty="0"/>
          </a:p>
        </p:txBody>
      </p:sp>
      <p:sp>
        <p:nvSpPr>
          <p:cNvPr id="46" name="Rettangolo 45"/>
          <p:cNvSpPr/>
          <p:nvPr/>
        </p:nvSpPr>
        <p:spPr>
          <a:xfrm>
            <a:off x="164974" y="4727076"/>
            <a:ext cx="1898142" cy="1277232"/>
          </a:xfrm>
          <a:prstGeom prst="rect">
            <a:avLst/>
          </a:prstGeom>
          <a:solidFill>
            <a:srgbClr val="CCE6E0"/>
          </a:solidFill>
          <a:ln w="38100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Performance assessment on vCRF completion on 3,000 human-annotated EHRs</a:t>
            </a:r>
            <a:endParaRPr lang="en-US" sz="1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7" name="Connettore 2 46"/>
          <p:cNvCxnSpPr>
            <a:stCxn id="5" idx="2"/>
            <a:endCxn id="46" idx="0"/>
          </p:cNvCxnSpPr>
          <p:nvPr/>
        </p:nvCxnSpPr>
        <p:spPr>
          <a:xfrm flipH="1">
            <a:off x="1114045" y="2743200"/>
            <a:ext cx="1523" cy="1983876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e 47"/>
          <p:cNvSpPr/>
          <p:nvPr/>
        </p:nvSpPr>
        <p:spPr>
          <a:xfrm>
            <a:off x="3312510" y="6132322"/>
            <a:ext cx="584261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2a</a:t>
            </a:r>
            <a:endParaRPr lang="it-IT" b="1" dirty="0"/>
          </a:p>
        </p:txBody>
      </p:sp>
      <p:sp>
        <p:nvSpPr>
          <p:cNvPr id="49" name="Ovale 48"/>
          <p:cNvSpPr/>
          <p:nvPr/>
        </p:nvSpPr>
        <p:spPr>
          <a:xfrm>
            <a:off x="6530244" y="6132322"/>
            <a:ext cx="584261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3a</a:t>
            </a:r>
            <a:endParaRPr lang="it-IT" b="1" dirty="0"/>
          </a:p>
        </p:txBody>
      </p:sp>
      <p:sp>
        <p:nvSpPr>
          <p:cNvPr id="50" name="Ovale 49"/>
          <p:cNvSpPr/>
          <p:nvPr/>
        </p:nvSpPr>
        <p:spPr>
          <a:xfrm>
            <a:off x="9747977" y="6132322"/>
            <a:ext cx="584261" cy="448056"/>
          </a:xfrm>
          <a:prstGeom prst="ellipse">
            <a:avLst/>
          </a:prstGeom>
          <a:solidFill>
            <a:srgbClr val="FF6666"/>
          </a:solidFill>
          <a:ln w="28575">
            <a:solidFill>
              <a:srgbClr val="5E77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4a</a:t>
            </a:r>
            <a:endParaRPr lang="it-IT" b="1" dirty="0"/>
          </a:p>
        </p:txBody>
      </p:sp>
      <p:cxnSp>
        <p:nvCxnSpPr>
          <p:cNvPr id="30" name="Connettore 2 29"/>
          <p:cNvCxnSpPr>
            <a:endCxn id="9" idx="0"/>
          </p:cNvCxnSpPr>
          <p:nvPr/>
        </p:nvCxnSpPr>
        <p:spPr>
          <a:xfrm>
            <a:off x="3604641" y="4241494"/>
            <a:ext cx="0" cy="485582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e 62"/>
          <p:cNvSpPr/>
          <p:nvPr/>
        </p:nvSpPr>
        <p:spPr>
          <a:xfrm>
            <a:off x="2419732" y="3100946"/>
            <a:ext cx="2369818" cy="1184807"/>
          </a:xfrm>
          <a:prstGeom prst="ellipse">
            <a:avLst/>
          </a:prstGeom>
          <a:solidFill>
            <a:srgbClr val="FF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/>
              <a:t>Large amount (billions)</a:t>
            </a:r>
            <a:r>
              <a:rPr lang="en-US" sz="1600" b="1" dirty="0"/>
              <a:t> </a:t>
            </a:r>
            <a:r>
              <a:rPr lang="en-US" sz="1600" dirty="0" smtClean="0"/>
              <a:t>of </a:t>
            </a:r>
            <a:r>
              <a:rPr lang="en-US" sz="1600" b="1" dirty="0" smtClean="0"/>
              <a:t>texts </a:t>
            </a:r>
            <a:r>
              <a:rPr lang="en-US" sz="1600" b="1" dirty="0"/>
              <a:t>in </a:t>
            </a:r>
            <a:r>
              <a:rPr lang="en-US" sz="1600" b="1" dirty="0" smtClean="0"/>
              <a:t>the medical </a:t>
            </a:r>
            <a:r>
              <a:rPr lang="en-US" sz="1600" b="1" dirty="0"/>
              <a:t>domain</a:t>
            </a:r>
            <a:r>
              <a:rPr lang="en-US" sz="1600" dirty="0"/>
              <a:t> </a:t>
            </a:r>
          </a:p>
        </p:txBody>
      </p:sp>
      <p:cxnSp>
        <p:nvCxnSpPr>
          <p:cNvPr id="15" name="Connettore 2 14"/>
          <p:cNvCxnSpPr/>
          <p:nvPr/>
        </p:nvCxnSpPr>
        <p:spPr>
          <a:xfrm>
            <a:off x="1597446" y="6356350"/>
            <a:ext cx="1542361" cy="0"/>
          </a:xfrm>
          <a:prstGeom prst="straightConnector1">
            <a:avLst/>
          </a:prstGeom>
          <a:ln w="38100">
            <a:solidFill>
              <a:srgbClr val="5E777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2 39"/>
          <p:cNvCxnSpPr>
            <a:endCxn id="44" idx="0"/>
          </p:cNvCxnSpPr>
          <p:nvPr/>
        </p:nvCxnSpPr>
        <p:spPr>
          <a:xfrm>
            <a:off x="6822375" y="4241494"/>
            <a:ext cx="0" cy="485582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e 63"/>
          <p:cNvSpPr/>
          <p:nvPr/>
        </p:nvSpPr>
        <p:spPr>
          <a:xfrm>
            <a:off x="5637466" y="3100947"/>
            <a:ext cx="2369818" cy="1184807"/>
          </a:xfrm>
          <a:prstGeom prst="ellipse">
            <a:avLst/>
          </a:prstGeom>
          <a:solidFill>
            <a:srgbClr val="FF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/>
              <a:t>Large amount (millions) of </a:t>
            </a:r>
            <a:r>
              <a:rPr lang="en-US" sz="1600" b="1" dirty="0"/>
              <a:t>texts from ED EHRs</a:t>
            </a:r>
            <a:endParaRPr lang="en-US" sz="1600" dirty="0"/>
          </a:p>
        </p:txBody>
      </p:sp>
      <p:cxnSp>
        <p:nvCxnSpPr>
          <p:cNvPr id="42" name="Connettore 2 41"/>
          <p:cNvCxnSpPr/>
          <p:nvPr/>
        </p:nvCxnSpPr>
        <p:spPr>
          <a:xfrm>
            <a:off x="4142342" y="6356350"/>
            <a:ext cx="2200586" cy="0"/>
          </a:xfrm>
          <a:prstGeom prst="straightConnector1">
            <a:avLst/>
          </a:prstGeom>
          <a:ln w="38100">
            <a:solidFill>
              <a:srgbClr val="5E777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/>
          <p:cNvCxnSpPr>
            <a:endCxn id="45" idx="0"/>
          </p:cNvCxnSpPr>
          <p:nvPr/>
        </p:nvCxnSpPr>
        <p:spPr>
          <a:xfrm>
            <a:off x="10019982" y="4241494"/>
            <a:ext cx="20127" cy="485582"/>
          </a:xfrm>
          <a:prstGeom prst="straightConnector1">
            <a:avLst/>
          </a:prstGeom>
          <a:ln w="38100">
            <a:solidFill>
              <a:srgbClr val="5E77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e 64"/>
          <p:cNvSpPr/>
          <p:nvPr/>
        </p:nvSpPr>
        <p:spPr>
          <a:xfrm>
            <a:off x="8855200" y="3106237"/>
            <a:ext cx="2369818" cy="1184807"/>
          </a:xfrm>
          <a:prstGeom prst="ellipse">
            <a:avLst/>
          </a:prstGeom>
          <a:solidFill>
            <a:srgbClr val="FF66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/>
              <a:t>Mid amount </a:t>
            </a:r>
            <a:r>
              <a:rPr lang="en-US" sz="1600" dirty="0" smtClean="0"/>
              <a:t>(5000) of </a:t>
            </a:r>
            <a:r>
              <a:rPr lang="en-US" sz="1600" b="1" dirty="0" smtClean="0"/>
              <a:t>human</a:t>
            </a:r>
            <a:r>
              <a:rPr lang="en-US" sz="1600" dirty="0" smtClean="0"/>
              <a:t>-</a:t>
            </a:r>
            <a:r>
              <a:rPr lang="en-US" sz="1600" b="1" dirty="0" smtClean="0"/>
              <a:t>annotated </a:t>
            </a:r>
            <a:r>
              <a:rPr lang="en-US" sz="1600" b="1" dirty="0"/>
              <a:t>EHRs</a:t>
            </a:r>
          </a:p>
        </p:txBody>
      </p:sp>
      <p:cxnSp>
        <p:nvCxnSpPr>
          <p:cNvPr id="52" name="Connettore 2 51"/>
          <p:cNvCxnSpPr/>
          <p:nvPr/>
        </p:nvCxnSpPr>
        <p:spPr>
          <a:xfrm>
            <a:off x="7348250" y="6356350"/>
            <a:ext cx="2200586" cy="0"/>
          </a:xfrm>
          <a:prstGeom prst="straightConnector1">
            <a:avLst/>
          </a:prstGeom>
          <a:ln w="38100">
            <a:solidFill>
              <a:srgbClr val="5E777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568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6" grpId="0" animBg="1"/>
      <p:bldP spid="37" grpId="0" animBg="1"/>
      <p:bldP spid="38" grpId="0" animBg="1"/>
      <p:bldP spid="39" grpId="0" animBg="1"/>
      <p:bldP spid="44" grpId="0" animBg="1"/>
      <p:bldP spid="45" grpId="0" animBg="1"/>
      <p:bldP spid="25" grpId="0" animBg="1"/>
      <p:bldP spid="46" grpId="0" animBg="1"/>
      <p:bldP spid="48" grpId="0" animBg="1"/>
      <p:bldP spid="49" grpId="0" animBg="1"/>
      <p:bldP spid="50" grpId="0" animBg="1"/>
      <p:bldP spid="63" grpId="0" animBg="1"/>
      <p:bldP spid="64" grpId="0" animBg="1"/>
      <p:bldP spid="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849" y="2193621"/>
            <a:ext cx="640584" cy="64058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8853" y="4275785"/>
            <a:ext cx="466576" cy="466574"/>
          </a:xfrm>
          <a:prstGeom prst="rect">
            <a:avLst/>
          </a:prstGeom>
        </p:spPr>
      </p:pic>
      <p:sp>
        <p:nvSpPr>
          <p:cNvPr id="10" name="Titolo 2"/>
          <p:cNvSpPr txBox="1">
            <a:spLocks/>
          </p:cNvSpPr>
          <p:nvPr/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FF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NLP-</a:t>
            </a:r>
            <a:r>
              <a:rPr lang="en-US" dirty="0" err="1" smtClean="0"/>
              <a:t>DeVal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273828" y="2197631"/>
            <a:ext cx="813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develop and validate the eCREAM language model able to interpret EHR contents and extract crucial information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(vCRF) useful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Case 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273828" y="3323320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 months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273828" y="4248196"/>
            <a:ext cx="78496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All adult patients between 1/1/2021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31/12/2023</a:t>
            </a: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3807" y="3278178"/>
            <a:ext cx="336669" cy="553634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1849" y="1109064"/>
            <a:ext cx="640584" cy="64058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273828" y="1196851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Observational, multicenter,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retrospective study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752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7FA4F8A-458E-D746-0D84-456A3A33C5B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3337" y="1507808"/>
            <a:ext cx="11105325" cy="4351338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en-US" dirty="0">
                <a:solidFill>
                  <a:srgbClr val="5D7678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Timeline</a:t>
            </a:r>
          </a:p>
          <a:p>
            <a:pPr marL="342900" lvl="0" indent="-342900"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Table 14">
            <a:extLst>
              <a:ext uri="{FF2B5EF4-FFF2-40B4-BE49-F238E27FC236}">
                <a16:creationId xmlns:a16="http://schemas.microsoft.com/office/drawing/2014/main" id="{3C88A264-7E59-1C07-2B25-A1B291938B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172452"/>
              </p:ext>
            </p:extLst>
          </p:nvPr>
        </p:nvGraphicFramePr>
        <p:xfrm>
          <a:off x="176273" y="1944360"/>
          <a:ext cx="11821098" cy="2260155"/>
        </p:xfrm>
        <a:graphic>
          <a:graphicData uri="http://schemas.openxmlformats.org/drawingml/2006/table">
            <a:tbl>
              <a:tblPr firstRow="1" bandRow="1"/>
              <a:tblGrid>
                <a:gridCol w="4992138">
                  <a:extLst>
                    <a:ext uri="{9D8B030D-6E8A-4147-A177-3AD203B41FA5}">
                      <a16:colId xmlns:a16="http://schemas.microsoft.com/office/drawing/2014/main" val="979224604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1098231389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669818198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424074879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3043398338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582153714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1300090186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1471100075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3009857034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4172770095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3232315492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4007008178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136760049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118933952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624122573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544109355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3828131027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1564221349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64845330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296776536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654805848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1512054966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219947659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3930453015"/>
                    </a:ext>
                  </a:extLst>
                </a:gridCol>
                <a:gridCol w="284540">
                  <a:extLst>
                    <a:ext uri="{9D8B030D-6E8A-4147-A177-3AD203B41FA5}">
                      <a16:colId xmlns:a16="http://schemas.microsoft.com/office/drawing/2014/main" val="224387211"/>
                    </a:ext>
                  </a:extLst>
                </a:gridCol>
              </a:tblGrid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4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Months</a:t>
                      </a:r>
                      <a:endParaRPr lang="en-GB" sz="1600" b="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04581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 u="none" strike="noStrike" cap="none" dirty="0" smtClean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Tasks</a:t>
                      </a:r>
                      <a:endParaRPr lang="en-GB" dirty="0"/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3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4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5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6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7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8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9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10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11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12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13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14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15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16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17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18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19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20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21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22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23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</a:rPr>
                        <a:t>24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207597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b="0" noProof="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Install</a:t>
                      </a:r>
                      <a:r>
                        <a:rPr lang="en-GB" sz="1400" b="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eCREAM Platform in the participating hospitals</a:t>
                      </a:r>
                      <a:endParaRPr lang="en-GB" sz="1400" b="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5E7779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endParaRPr lang="en-GB" sz="900" dirty="0"/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alibri"/>
                        <a:buNone/>
                      </a:pPr>
                      <a:endParaRPr lang="en-GB" sz="900" dirty="0"/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666401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Train candidate models with non-annotated notes</a:t>
                      </a:r>
                      <a:endParaRPr lang="en-GB" sz="14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7AA7AC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679917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extLst>
                            <a:ext uri="http://customooxmlschemas.google.com/">
        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          </a:ext>
                          </a:extLst>
                        </a:rPr>
                        <a:t>Annotate clinical notes</a:t>
                      </a:r>
                      <a:endParaRPr lang="en-GB" sz="1400" dirty="0">
                        <a:solidFill>
                          <a:schemeClr val="accent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226782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extLst>
                            <a:ext uri="http://customooxmlschemas.google.com/">
        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          </a:ext>
                          </a:extLst>
                        </a:rPr>
                        <a:t>Fine-tune</a:t>
                      </a:r>
                      <a:r>
                        <a:rPr lang="en-GB" sz="1400" baseline="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extLst>
                            <a:ext uri="http://customooxmlschemas.google.com/">
        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          </a:ext>
                          </a:extLst>
                        </a:rPr>
                        <a:t> candidate models with annotated notes</a:t>
                      </a:r>
                      <a:endParaRPr lang="en-GB" sz="14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F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75949"/>
                  </a:ext>
                </a:extLst>
              </a:tr>
              <a:tr h="31181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kern="1200" dirty="0" smtClean="0">
                          <a:solidFill>
                            <a:srgbClr val="5D7678"/>
                          </a:solidFill>
                          <a:latin typeface="Arial"/>
                          <a:ea typeface="Arial"/>
                          <a:cs typeface="Arial"/>
                          <a:extLst>
                            <a:ext uri="http://customooxmlschemas.google.com/">
        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          </a:ext>
                          </a:extLst>
                        </a:rPr>
                        <a:t>Data analysis and research reports production</a:t>
                      </a:r>
                      <a:endParaRPr lang="en-GB" sz="1400" kern="1200" dirty="0">
                        <a:solidFill>
                          <a:srgbClr val="5D7678"/>
                        </a:solidFill>
                        <a:latin typeface="Arial"/>
                        <a:ea typeface="Arial"/>
                        <a:cs typeface="Arial"/>
                        <a:sym typeface="Arial"/>
                        <a:extLst>
                          <a:ext uri="http://customooxmlschemas.google.com/">
                            <go:slidesCustomData xmlns:lc="http://schemas.openxmlformats.org/drawingml/2006/lockedCanvas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        </a:ext>
                        </a:extLst>
                      </a:endParaRPr>
                    </a:p>
                  </a:txBody>
                  <a:tcPr marL="91450" marR="91450" marT="45725" marB="4572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5DAD1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ED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900" b="1" dirty="0">
                        <a:solidFill>
                          <a:srgbClr val="FF666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D1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81604"/>
                  </a:ext>
                </a:extLst>
              </a:tr>
            </a:tbl>
          </a:graphicData>
        </a:graphic>
      </p:graphicFrame>
      <p:sp>
        <p:nvSpPr>
          <p:cNvPr id="6" name="Titolo 2"/>
          <p:cNvSpPr txBox="1">
            <a:spLocks/>
          </p:cNvSpPr>
          <p:nvPr/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FF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NLP-</a:t>
            </a:r>
            <a:r>
              <a:rPr lang="en-US" dirty="0" err="1" smtClean="0"/>
              <a:t>DeVal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02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849" y="2193621"/>
            <a:ext cx="640584" cy="640584"/>
          </a:xfrm>
          <a:prstGeom prst="rect">
            <a:avLst/>
          </a:prstGeom>
        </p:spPr>
      </p:pic>
      <p:grpSp>
        <p:nvGrpSpPr>
          <p:cNvPr id="2" name="Gruppo 1"/>
          <p:cNvGrpSpPr/>
          <p:nvPr/>
        </p:nvGrpSpPr>
        <p:grpSpPr>
          <a:xfrm>
            <a:off x="1163371" y="5186332"/>
            <a:ext cx="917540" cy="461298"/>
            <a:chOff x="1318819" y="5204958"/>
            <a:chExt cx="917540" cy="461298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85291" y="5215190"/>
              <a:ext cx="451068" cy="451066"/>
            </a:xfrm>
            <a:prstGeom prst="rect">
              <a:avLst/>
            </a:prstGeom>
          </p:spPr>
        </p:pic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8819" y="5204958"/>
              <a:ext cx="453124" cy="453124"/>
            </a:xfrm>
            <a:prstGeom prst="rect">
              <a:avLst/>
            </a:prstGeom>
          </p:spPr>
        </p:pic>
      </p:grpSp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8853" y="4275785"/>
            <a:ext cx="466576" cy="466574"/>
          </a:xfrm>
          <a:prstGeom prst="rect">
            <a:avLst/>
          </a:prstGeom>
        </p:spPr>
      </p:pic>
      <p:sp>
        <p:nvSpPr>
          <p:cNvPr id="10" name="Titolo 2"/>
          <p:cNvSpPr txBox="1">
            <a:spLocks/>
          </p:cNvSpPr>
          <p:nvPr/>
        </p:nvSpPr>
        <p:spPr>
          <a:xfrm>
            <a:off x="609600" y="322856"/>
            <a:ext cx="10972800" cy="87437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rgbClr val="FF66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NLP-</a:t>
            </a:r>
            <a:r>
              <a:rPr lang="en-US" dirty="0" err="1" smtClean="0"/>
              <a:t>DeVal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273828" y="2197631"/>
            <a:ext cx="8132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develop and validate the eCREAM language model able to interpret EHR contents and extract crucial information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(vCRF) useful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Case 1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273828" y="3323320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 months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273828" y="4248196"/>
            <a:ext cx="784968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All adult patients between 1/1/2021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31/12/2023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273828" y="4957644"/>
            <a:ext cx="7849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Automatic data 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collection: </a:t>
            </a:r>
          </a:p>
          <a:p>
            <a:pPr marL="285750" lvl="7" indent="-285750">
              <a:buClr>
                <a:srgbClr val="FA5252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non-annotated free text notes</a:t>
            </a:r>
          </a:p>
          <a:p>
            <a:pPr marL="285750" lvl="7" indent="-285750">
              <a:buClr>
                <a:srgbClr val="FA5252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annotated free text notes</a:t>
            </a: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3807" y="3278178"/>
            <a:ext cx="336669" cy="553634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1849" y="1109064"/>
            <a:ext cx="640584" cy="64058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273828" y="1196851"/>
            <a:ext cx="784968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Observational, multicenter,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retrospective study</a:t>
            </a:r>
            <a:endParaRPr lang="en-US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80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dirty="0">
            <a:latin typeface="Montserra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0656AC1E9FAD34EBE6A1845D6BAE65E" ma:contentTypeVersion="7" ma:contentTypeDescription="Creare un nuovo documento." ma:contentTypeScope="" ma:versionID="fe460d82534ed738261dfce035fcec41">
  <xsd:schema xmlns:xsd="http://www.w3.org/2001/XMLSchema" xmlns:xs="http://www.w3.org/2001/XMLSchema" xmlns:p="http://schemas.microsoft.com/office/2006/metadata/properties" xmlns:ns2="97c02fe5-7f2a-4e64-9862-d0bf6a94a84a" targetNamespace="http://schemas.microsoft.com/office/2006/metadata/properties" ma:root="true" ma:fieldsID="52d5e4ef865ab21896a49fb73cd1f3cf" ns2:_="">
    <xsd:import namespace="97c02fe5-7f2a-4e64-9862-d0bf6a94a8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02fe5-7f2a-4e64-9862-d0bf6a94a8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108545-7A97-4B69-97A3-D6F5781FDC07}">
  <ds:schemaRefs>
    <ds:schemaRef ds:uri="97c02fe5-7f2a-4e64-9862-d0bf6a94a84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B848D0B-6C67-4CC3-B231-1B92D6777D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5284</TotalTime>
  <Words>571</Words>
  <Application>Microsoft Office PowerPoint</Application>
  <PresentationFormat>Widescreen</PresentationFormat>
  <Paragraphs>148</Paragraphs>
  <Slides>15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8</vt:i4>
      </vt:variant>
      <vt:variant>
        <vt:lpstr>Titoli diapositive</vt:lpstr>
      </vt:variant>
      <vt:variant>
        <vt:i4>15</vt:i4>
      </vt:variant>
    </vt:vector>
  </HeadingPairs>
  <TitlesOfParts>
    <vt:vector size="32" baseType="lpstr">
      <vt:lpstr>Arial</vt:lpstr>
      <vt:lpstr>Courier New</vt:lpstr>
      <vt:lpstr>Times New Roman</vt:lpstr>
      <vt:lpstr>Symbol</vt:lpstr>
      <vt:lpstr>Montserrat</vt:lpstr>
      <vt:lpstr>Calibri Light</vt:lpstr>
      <vt:lpstr>Segoe UI Black</vt:lpstr>
      <vt:lpstr>Calibri</vt:lpstr>
      <vt:lpstr>Times Roman</vt:lpstr>
      <vt:lpstr>Tema di Office</vt:lpstr>
      <vt:lpstr>1_Personalizza struttura</vt:lpstr>
      <vt:lpstr>2_Personalizza struttura</vt:lpstr>
      <vt:lpstr>3_Personalizza struttura</vt:lpstr>
      <vt:lpstr>4_Personalizza struttura</vt:lpstr>
      <vt:lpstr>Personalizza struttura</vt:lpstr>
      <vt:lpstr>1_Tema di Office</vt:lpstr>
      <vt:lpstr>Custom Design</vt:lpstr>
      <vt:lpstr>Presentazione standard di PowerPoint</vt:lpstr>
      <vt:lpstr>Presentazione standard di PowerPoint</vt:lpstr>
      <vt:lpstr>vCRF</vt:lpstr>
      <vt:lpstr>vCRF</vt:lpstr>
      <vt:lpstr>vCRF</vt:lpstr>
      <vt:lpstr>Developing the eCREAM_LLM</vt:lpstr>
      <vt:lpstr>Presentazione standard di PowerPoint</vt:lpstr>
      <vt:lpstr>Presentazione standard di PowerPoint</vt:lpstr>
      <vt:lpstr>Presentazione standard di PowerPoint</vt:lpstr>
      <vt:lpstr>The data collected per language</vt:lpstr>
      <vt:lpstr>Presentazione standard di PowerPoint</vt:lpstr>
      <vt:lpstr>Anonymization</vt:lpstr>
      <vt:lpstr>Anonymization</vt:lpstr>
      <vt:lpstr>Anonymization</vt:lpstr>
      <vt:lpstr>Anonymization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Federico Urru</dc:creator>
  <cp:lastModifiedBy>Guido Bertolini</cp:lastModifiedBy>
  <cp:revision>312</cp:revision>
  <cp:lastPrinted>2022-03-09T10:07:04Z</cp:lastPrinted>
  <dcterms:created xsi:type="dcterms:W3CDTF">2022-03-04T14:13:37Z</dcterms:created>
  <dcterms:modified xsi:type="dcterms:W3CDTF">2024-09-06T10:13:26Z</dcterms:modified>
</cp:coreProperties>
</file>